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23" autoAdjust="0"/>
  </p:normalViewPr>
  <p:slideViewPr>
    <p:cSldViewPr>
      <p:cViewPr varScale="1">
        <p:scale>
          <a:sx n="58" d="100"/>
          <a:sy n="58" d="100"/>
        </p:scale>
        <p:origin x="48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0E49B-8AB2-4D58-AEDB-356701D7E7CB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B0144-2B11-4C94-B093-006EE92AC7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783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0144-2B11-4C94-B093-006EE92AC77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567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jpeg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tun-spb.ru/" TargetMode="External"/><Relationship Id="rId2" Type="http://schemas.openxmlformats.org/officeDocument/2006/relationships/hyperlink" Target="http://www.logolife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masurenkov.ru/pictures.php?cmd=rus/pictures/&amp;select=Artist=%D0%FB%EB%EE%E2%20%C0%F0%EA%E0%E4%E8%E9%20%C0%EB%E5%EA%F1%E0%ED%E4%F0%EE%E2%E8%F7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692695"/>
            <a:ext cx="7848872" cy="5496967"/>
          </a:xfrm>
        </p:spPr>
        <p:txBody>
          <a:bodyPr/>
          <a:lstStyle/>
          <a:p>
            <a:pPr marL="182880" indent="0" algn="ctr">
              <a:buNone/>
              <a:defRPr/>
            </a:pPr>
            <a:r>
              <a:rPr lang="ru-RU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Дифференциация звуков 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 – [</a:t>
            </a:r>
            <a:r>
              <a:rPr lang="ru-RU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400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</a:br>
            <a:r>
              <a:rPr lang="ru-RU" sz="2400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2400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</a:br>
            <a:r>
              <a:rPr lang="ru-RU" sz="24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</a:br>
            <a:r>
              <a:rPr lang="ru-RU" sz="2400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</a:br>
            <a:r>
              <a:rPr lang="ru-RU" sz="24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i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</a:br>
            <a:r>
              <a:rPr lang="ru-RU" sz="2400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Calibri" pitchFamily="34" charset="0"/>
                <a:cs typeface="Times New Roman" pitchFamily="18" charset="0"/>
              </a:rPr>
            </a:br>
            <a:r>
              <a:rPr lang="ru-RU" sz="1400" b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</a:t>
            </a:r>
            <a:r>
              <a:rPr lang="ru-RU" sz="1400" b="0" dirty="0" err="1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Балобина</a:t>
            </a:r>
            <a:r>
              <a:rPr lang="ru-RU" sz="1400" b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Виктория Леонидовна </a:t>
            </a:r>
            <a:br>
              <a:rPr lang="ru-RU" sz="1400" b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ru-RU" sz="1400" b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учитель-логопед   </a:t>
            </a:r>
            <a:r>
              <a:rPr lang="ru-RU" sz="1400" b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  <a:r>
              <a:rPr lang="ru-RU" sz="1400" b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ru-RU" sz="1400" b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высшей  квалификационной категории</a:t>
            </a:r>
            <a:r>
              <a:rPr lang="ru-RU" sz="1400" b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b="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755576" y="5571806"/>
            <a:ext cx="56880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8669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6"/>
          <p:cNvSpPr>
            <a:spLocks noChangeShapeType="1"/>
          </p:cNvSpPr>
          <p:nvPr/>
        </p:nvSpPr>
        <p:spPr bwMode="auto">
          <a:xfrm>
            <a:off x="1547813" y="1268413"/>
            <a:ext cx="720725" cy="266541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7" name="Line 7"/>
          <p:cNvSpPr>
            <a:spLocks noChangeShapeType="1"/>
          </p:cNvSpPr>
          <p:nvPr/>
        </p:nvSpPr>
        <p:spPr bwMode="auto">
          <a:xfrm>
            <a:off x="2411413" y="1196975"/>
            <a:ext cx="431800" cy="30956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9144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1331913" y="908050"/>
            <a:ext cx="647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4800" b="1" i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146444" name="Text Box 12"/>
          <p:cNvSpPr txBox="1">
            <a:spLocks noChangeArrowheads="1"/>
          </p:cNvSpPr>
          <p:nvPr/>
        </p:nvSpPr>
        <p:spPr bwMode="auto">
          <a:xfrm>
            <a:off x="2268538" y="908050"/>
            <a:ext cx="6477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 i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</a:p>
        </p:txBody>
      </p:sp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3132138" y="908050"/>
            <a:ext cx="71913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 i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3995738" y="908050"/>
            <a:ext cx="7207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 i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</a:t>
            </a: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4859338" y="908050"/>
            <a:ext cx="7207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 i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</p:txBody>
      </p:sp>
      <p:sp>
        <p:nvSpPr>
          <p:cNvPr id="146448" name="Text Box 16"/>
          <p:cNvSpPr txBox="1">
            <a:spLocks noChangeArrowheads="1"/>
          </p:cNvSpPr>
          <p:nvPr/>
        </p:nvSpPr>
        <p:spPr bwMode="auto">
          <a:xfrm>
            <a:off x="5724525" y="909137"/>
            <a:ext cx="10080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800" b="1" i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</a:t>
            </a:r>
          </a:p>
        </p:txBody>
      </p:sp>
    </p:spTree>
    <p:extLst>
      <p:ext uri="{BB962C8B-B14F-4D97-AF65-F5344CB8AC3E}">
        <p14:creationId xmlns:p14="http://schemas.microsoft.com/office/powerpoint/2010/main" val="204320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-0.02761 0.53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6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0283 0.53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6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0.2415 0.538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6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59259E-6 L 0.25781 0.53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6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-0.20712 0.5384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6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16059 0.538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6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3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8266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/>
            </a:r>
            <a:br>
              <a:rPr lang="ru-RU" sz="280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</a:br>
            <a:r>
              <a:rPr lang="ru-RU" sz="28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ХАРАКТЕРИСТИКА  ЗВУКА</a:t>
            </a:r>
            <a:endParaRPr lang="ru-RU" sz="2800" dirty="0" smtClean="0"/>
          </a:p>
        </p:txBody>
      </p:sp>
      <p:sp>
        <p:nvSpPr>
          <p:cNvPr id="152582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5148263" y="1989138"/>
            <a:ext cx="3810000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sz="44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согласный</a:t>
            </a:r>
            <a:endParaRPr lang="ru-RU" sz="4400" dirty="0" smtClean="0"/>
          </a:p>
          <a:p>
            <a:pPr>
              <a:lnSpc>
                <a:spcPct val="125000"/>
              </a:lnSpc>
            </a:pPr>
            <a:r>
              <a:rPr lang="ru-RU" sz="440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г</a:t>
            </a:r>
            <a:r>
              <a:rPr lang="ru-RU" sz="44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лухой</a:t>
            </a:r>
          </a:p>
          <a:p>
            <a:pPr>
              <a:lnSpc>
                <a:spcPct val="125000"/>
              </a:lnSpc>
            </a:pPr>
            <a:r>
              <a:rPr lang="ru-RU" sz="440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м</a:t>
            </a:r>
            <a:r>
              <a:rPr lang="ru-RU" sz="44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ягкий</a:t>
            </a:r>
          </a:p>
          <a:p>
            <a:pPr>
              <a:lnSpc>
                <a:spcPct val="125000"/>
              </a:lnSpc>
            </a:pPr>
            <a:r>
              <a:rPr lang="ru-RU" sz="440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к</a:t>
            </a:r>
            <a:r>
              <a:rPr lang="ru-RU" sz="44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ороткий</a:t>
            </a:r>
            <a:endParaRPr lang="ru-RU" sz="4400" dirty="0" smtClean="0"/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68">
            <a:off x="1042988" y="2492375"/>
            <a:ext cx="33115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5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2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2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2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2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14313"/>
            <a:ext cx="8259762" cy="112712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ХАРАКТЕРИСТИКА ЗВУКА</a:t>
            </a:r>
            <a:endParaRPr lang="ru-RU" sz="280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5145088" y="2017713"/>
            <a:ext cx="3810000" cy="4114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5000"/>
              </a:lnSpc>
            </a:pPr>
            <a:r>
              <a:rPr lang="ru-RU" sz="44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согласный</a:t>
            </a:r>
            <a:endParaRPr lang="ru-RU" sz="4400" dirty="0" smtClean="0"/>
          </a:p>
          <a:p>
            <a:pPr>
              <a:lnSpc>
                <a:spcPct val="125000"/>
              </a:lnSpc>
            </a:pPr>
            <a:r>
              <a:rPr lang="ru-RU" sz="440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г</a:t>
            </a:r>
            <a:r>
              <a:rPr lang="ru-RU" sz="44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лухой</a:t>
            </a:r>
          </a:p>
          <a:p>
            <a:pPr>
              <a:lnSpc>
                <a:spcPct val="125000"/>
              </a:lnSpc>
            </a:pPr>
            <a:r>
              <a:rPr lang="ru-RU" sz="440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м</a:t>
            </a:r>
            <a:r>
              <a:rPr lang="ru-RU" sz="44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ягкий</a:t>
            </a:r>
          </a:p>
          <a:p>
            <a:pPr>
              <a:lnSpc>
                <a:spcPct val="125000"/>
              </a:lnSpc>
            </a:pPr>
            <a:r>
              <a:rPr lang="ru-RU" sz="440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д</a:t>
            </a:r>
            <a:r>
              <a:rPr lang="ru-RU" sz="44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олгий </a:t>
            </a:r>
            <a:endParaRPr lang="ru-RU" sz="4400" dirty="0" smtClean="0"/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673"/>
            <a:ext cx="388778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66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847725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Повтори за мной </a:t>
            </a:r>
            <a:endParaRPr lang="ru-RU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6000" dirty="0" smtClean="0">
                <a:solidFill>
                  <a:srgbClr val="0000FF"/>
                </a:solidFill>
              </a:rPr>
              <a:t>ЧА – ЧО – ЧУ – ЧИ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6000" dirty="0" smtClean="0">
                <a:solidFill>
                  <a:srgbClr val="0000FF"/>
                </a:solidFill>
              </a:rPr>
              <a:t>ЧО – ЧУ – ЧИ - ЧА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6000" dirty="0" smtClean="0">
                <a:solidFill>
                  <a:srgbClr val="0000FF"/>
                </a:solidFill>
              </a:rPr>
              <a:t>ЧУ – ЧИ – ЧА – Ч О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6000" dirty="0" smtClean="0">
                <a:solidFill>
                  <a:srgbClr val="0000FF"/>
                </a:solidFill>
              </a:rPr>
              <a:t>ЧИ – ЧА – ЧО – ЧУ</a:t>
            </a:r>
          </a:p>
        </p:txBody>
      </p:sp>
    </p:spTree>
    <p:extLst>
      <p:ext uri="{BB962C8B-B14F-4D97-AF65-F5344CB8AC3E}">
        <p14:creationId xmlns:p14="http://schemas.microsoft.com/office/powerpoint/2010/main" val="37082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692150"/>
            <a:ext cx="8229600" cy="54387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АЩ – ОЩ – УЩ – ИЩ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ОЩ – УЩ – ИЩ – АЩ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4800" b="1" dirty="0" smtClean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УЩ – ИЩ – АЩ – ОЩ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4800" b="1" dirty="0" smtClean="0">
              <a:solidFill>
                <a:srgbClr val="0000FF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ИЩ – АЩ – ОЩ - УЩ  </a:t>
            </a:r>
          </a:p>
        </p:txBody>
      </p:sp>
    </p:spTree>
    <p:extLst>
      <p:ext uri="{BB962C8B-B14F-4D97-AF65-F5344CB8AC3E}">
        <p14:creationId xmlns:p14="http://schemas.microsoft.com/office/powerpoint/2010/main" val="15863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549275"/>
            <a:ext cx="8229600" cy="5581650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ЧА – ЧА – ЩА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ЧА – ЩА – ЩА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ЧА – ЩА – ЧА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ЩА – ЧА – ЩА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ЩА – ЩА –ЧА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00FF"/>
                </a:solidFill>
              </a:rPr>
              <a:t>ЩА – ЧА – ЧА</a:t>
            </a:r>
          </a:p>
        </p:txBody>
      </p:sp>
    </p:spTree>
    <p:extLst>
      <p:ext uri="{BB962C8B-B14F-4D97-AF65-F5344CB8AC3E}">
        <p14:creationId xmlns:p14="http://schemas.microsoft.com/office/powerpoint/2010/main" val="61446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1341438"/>
            <a:ext cx="8362950" cy="475138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ЧА – ЧА – ЧА  –     АЩ – АЩ – АЩ 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ЧО – ЧО – ЧО –   ОЩ – ОЩ – ОЩ 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ЧУ – ЧУ – ЧУ –     УЩ – УЩ – УЩ 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ЧИ – ЧИ – ЧИ –    ЕЩ – ЕЩ – ЕЩ 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00FF"/>
                </a:solidFill>
              </a:rPr>
              <a:t>ЧЕ – ЧЕ – ЧЕ –    ИЩ – ИЩ – ИЩ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800" dirty="0" smtClean="0"/>
              <a:t> </a:t>
            </a:r>
          </a:p>
        </p:txBody>
      </p:sp>
      <p:sp>
        <p:nvSpPr>
          <p:cNvPr id="23555" name="WordArt 4"/>
          <p:cNvSpPr>
            <a:spLocks noChangeArrowheads="1" noChangeShapeType="1" noTextEdit="1"/>
          </p:cNvSpPr>
          <p:nvPr/>
        </p:nvSpPr>
        <p:spPr bwMode="auto">
          <a:xfrm>
            <a:off x="684213" y="404813"/>
            <a:ext cx="7991475" cy="9556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13318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Игра «НАОБОРОТ» </a:t>
            </a:r>
            <a:endParaRPr lang="ru-RU" sz="32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849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bpic_0056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96" y="1412776"/>
            <a:ext cx="7632848" cy="5229031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7136" y="836712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Игра </a:t>
            </a:r>
            <a:r>
              <a:rPr lang="ru-RU" sz="2800" b="1" dirty="0" smtClean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« ВЕСЕЛЫЙ ПОЕЗД»</a:t>
            </a:r>
            <a:endParaRPr lang="ru-RU" sz="2800" b="1" dirty="0">
              <a:ln w="12700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81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0c41e10473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31051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1" name="Picture 5" descr="0_e140_23e18262_X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39952" cy="310533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2" name="Picture 6" descr="1_31_13195_12065358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57" y="3382836"/>
            <a:ext cx="2293937" cy="328453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3" name="Picture 7" descr="00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243" y="3459035"/>
            <a:ext cx="2087562" cy="313213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90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395288" y="1916113"/>
            <a:ext cx="8064500" cy="252095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7200" b="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Артикуляционная гимнастика</a:t>
            </a:r>
          </a:p>
        </p:txBody>
      </p:sp>
      <p:pic>
        <p:nvPicPr>
          <p:cNvPr id="8195" name="Picture 7" descr="Putoisdesol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926013"/>
            <a:ext cx="20955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SingeGrat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652963"/>
            <a:ext cx="1236663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9" descr="10sc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88913"/>
            <a:ext cx="1219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7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4" name="Picture 4" descr="6279ea12b8b939a750b94b674bd58a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3" y="211725"/>
            <a:ext cx="4057864" cy="2974954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5" name="Picture 5" descr="15184_200902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941" y="3644900"/>
            <a:ext cx="3899210" cy="2966701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6" name="Picture 6" descr="6107848_dogs_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68" y="3833035"/>
            <a:ext cx="3523731" cy="264348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7" name="Picture 7" descr="1267360484_c5c2af3e2be1-ryerryiry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58" y="372153"/>
            <a:ext cx="2994208" cy="257471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9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8" name="Picture 4" descr="1224184836_koff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428083" cy="295205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49" name="Picture 5" descr="pli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370" y="3533085"/>
            <a:ext cx="3745176" cy="280888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0" name="Picture 6" descr="kl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0" y="3533084"/>
            <a:ext cx="3847408" cy="3110603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1" name="Picture 7" descr="1588528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8912"/>
            <a:ext cx="2481660" cy="31845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73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9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5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5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7" name="Picture 5" descr="fileVZt7Y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84525"/>
            <a:ext cx="2251508" cy="316835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6" name="Picture 4" descr="1742742000a8575e1a2c1384911b118dced923ecb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825" y="188913"/>
            <a:ext cx="2286000" cy="288004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8" name="Picture 6" descr="0_18ded_d2b43876_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609" y="188913"/>
            <a:ext cx="3649491" cy="2736031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4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17027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8893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9cdb4cd618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844675"/>
            <a:ext cx="38401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WordArt 6"/>
          <p:cNvSpPr>
            <a:spLocks noChangeArrowheads="1" noChangeShapeType="1" noTextEdit="1"/>
          </p:cNvSpPr>
          <p:nvPr/>
        </p:nvSpPr>
        <p:spPr bwMode="auto">
          <a:xfrm>
            <a:off x="4716463" y="404813"/>
            <a:ext cx="347980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Calibri" pitchFamily="34" charset="0"/>
                <a:cs typeface="Arial"/>
              </a:rPr>
              <a:t>Игра</a:t>
            </a:r>
          </a:p>
        </p:txBody>
      </p:sp>
      <p:sp>
        <p:nvSpPr>
          <p:cNvPr id="29701" name="WordArt 7"/>
          <p:cNvSpPr>
            <a:spLocks noChangeArrowheads="1" noChangeShapeType="1" noTextEdit="1"/>
          </p:cNvSpPr>
          <p:nvPr/>
        </p:nvSpPr>
        <p:spPr bwMode="auto">
          <a:xfrm>
            <a:off x="179388" y="4916488"/>
            <a:ext cx="8641084" cy="153684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Малыши и малышки</a:t>
            </a:r>
          </a:p>
        </p:txBody>
      </p:sp>
    </p:spTree>
    <p:extLst>
      <p:ext uri="{BB962C8B-B14F-4D97-AF65-F5344CB8AC3E}">
        <p14:creationId xmlns:p14="http://schemas.microsoft.com/office/powerpoint/2010/main" val="191942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8001000" cy="5334000"/>
          </a:xfr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304800"/>
            <a:ext cx="8229600" cy="8382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«Лодочка»</a:t>
            </a:r>
            <a:endParaRPr lang="ru-RU" sz="3900" b="1" dirty="0" smtClean="0">
              <a:solidFill>
                <a:srgbClr val="0014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90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«Бинокль»</a:t>
            </a:r>
            <a:endParaRPr lang="ru-RU" b="1" dirty="0" smtClean="0">
              <a:solidFill>
                <a:srgbClr val="001414"/>
              </a:solidFill>
            </a:endParaRP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6498369" cy="5024112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44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604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«Улитка»</a:t>
            </a:r>
            <a:r>
              <a:rPr lang="ru-RU" sz="3800" dirty="0" smtClean="0">
                <a:solidFill>
                  <a:srgbClr val="001414"/>
                </a:solidFill>
              </a:rPr>
              <a:t/>
            </a:r>
            <a:br>
              <a:rPr lang="ru-RU" sz="3800" dirty="0" smtClean="0">
                <a:solidFill>
                  <a:srgbClr val="001414"/>
                </a:solidFill>
              </a:rPr>
            </a:br>
            <a:endParaRPr lang="ru-RU" sz="3800" dirty="0" smtClean="0">
              <a:solidFill>
                <a:srgbClr val="001414"/>
              </a:solidFill>
            </a:endParaRP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1268760"/>
            <a:ext cx="6937879" cy="439248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6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«Собачка лает»</a:t>
            </a:r>
            <a:r>
              <a:rPr lang="ru-RU" sz="3800" dirty="0" smtClean="0">
                <a:solidFill>
                  <a:srgbClr val="001414"/>
                </a:solidFill>
              </a:rPr>
              <a:t/>
            </a:r>
            <a:br>
              <a:rPr lang="ru-RU" sz="3800" dirty="0" smtClean="0">
                <a:solidFill>
                  <a:srgbClr val="001414"/>
                </a:solidFill>
              </a:rPr>
            </a:br>
            <a:endParaRPr lang="ru-RU" sz="3800" dirty="0" smtClean="0">
              <a:solidFill>
                <a:srgbClr val="001414"/>
              </a:solidFill>
            </a:endParaRP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5"/>
            <a:ext cx="7387488" cy="4972741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6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69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«Курочка»</a:t>
            </a:r>
            <a:endParaRPr lang="ru-RU" dirty="0" smtClean="0">
              <a:solidFill>
                <a:srgbClr val="001414"/>
              </a:solidFill>
            </a:endParaRP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0768"/>
            <a:ext cx="4248472" cy="483381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32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6041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«Флажок»</a:t>
            </a:r>
            <a:r>
              <a:rPr lang="ru-RU" sz="3800" dirty="0" smtClean="0">
                <a:solidFill>
                  <a:srgbClr val="001414"/>
                </a:solidFill>
              </a:rPr>
              <a:t/>
            </a:r>
            <a:br>
              <a:rPr lang="ru-RU" sz="3800" dirty="0" smtClean="0">
                <a:solidFill>
                  <a:srgbClr val="001414"/>
                </a:solidFill>
              </a:rPr>
            </a:br>
            <a:endParaRPr lang="ru-RU" sz="3800" dirty="0" smtClean="0">
              <a:solidFill>
                <a:srgbClr val="001414"/>
              </a:solidFill>
            </a:endParaRP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4931471" cy="3941704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43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60648"/>
            <a:ext cx="7793037" cy="9112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«Заборчик»</a:t>
            </a:r>
            <a:r>
              <a:rPr lang="ru-RU" b="0" dirty="0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19" name="Picture 3" descr="Заборчик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2060848"/>
            <a:ext cx="4389438" cy="14573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rgbClr val="00B0F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62000" y="4514046"/>
            <a:ext cx="7772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zh-CN" sz="2800" b="1" i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Улыбнуться, с напряжением обнажив сомкнутые зубы </a:t>
            </a:r>
          </a:p>
        </p:txBody>
      </p:sp>
      <p:pic>
        <p:nvPicPr>
          <p:cNvPr id="9221" name="Picture 5" descr="14m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628775"/>
            <a:ext cx="2459038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10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5256212" cy="45910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5152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206228"/>
              </p:ext>
            </p:extLst>
          </p:nvPr>
        </p:nvGraphicFramePr>
        <p:xfrm>
          <a:off x="6443663" y="3429000"/>
          <a:ext cx="2160587" cy="762000"/>
        </p:xfrm>
        <a:graphic>
          <a:graphicData uri="http://schemas.openxmlformats.org/drawingml/2006/table">
            <a:tbl>
              <a:tblPr/>
              <a:tblGrid>
                <a:gridCol w="719137"/>
                <a:gridCol w="720725"/>
                <a:gridCol w="720725"/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5168" name="Group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099304"/>
              </p:ext>
            </p:extLst>
          </p:nvPr>
        </p:nvGraphicFramePr>
        <p:xfrm>
          <a:off x="755650" y="5300663"/>
          <a:ext cx="3024188" cy="762000"/>
        </p:xfrm>
        <a:graphic>
          <a:graphicData uri="http://schemas.openxmlformats.org/drawingml/2006/table">
            <a:tbl>
              <a:tblPr/>
              <a:tblGrid>
                <a:gridCol w="757238"/>
                <a:gridCol w="755650"/>
                <a:gridCol w="754062"/>
                <a:gridCol w="757238"/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5184" name="Group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10794"/>
              </p:ext>
            </p:extLst>
          </p:nvPr>
        </p:nvGraphicFramePr>
        <p:xfrm>
          <a:off x="4787900" y="5300663"/>
          <a:ext cx="4056063" cy="762000"/>
        </p:xfrm>
        <a:graphic>
          <a:graphicData uri="http://schemas.openxmlformats.org/drawingml/2006/table">
            <a:tbl>
              <a:tblPr/>
              <a:tblGrid>
                <a:gridCol w="811213"/>
                <a:gridCol w="811212"/>
                <a:gridCol w="811213"/>
                <a:gridCol w="811212"/>
                <a:gridCol w="811213"/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185" name="Line 81"/>
          <p:cNvSpPr>
            <a:spLocks noChangeShapeType="1"/>
          </p:cNvSpPr>
          <p:nvPr/>
        </p:nvSpPr>
        <p:spPr bwMode="auto">
          <a:xfrm flipV="1">
            <a:off x="1763713" y="1196975"/>
            <a:ext cx="1008062" cy="4103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86" name="Line 82"/>
          <p:cNvSpPr>
            <a:spLocks noChangeShapeType="1"/>
          </p:cNvSpPr>
          <p:nvPr/>
        </p:nvSpPr>
        <p:spPr bwMode="auto">
          <a:xfrm flipH="1" flipV="1">
            <a:off x="4932363" y="2708275"/>
            <a:ext cx="2160587" cy="720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5187" name="Line 83"/>
          <p:cNvSpPr>
            <a:spLocks noChangeShapeType="1"/>
          </p:cNvSpPr>
          <p:nvPr/>
        </p:nvSpPr>
        <p:spPr bwMode="auto">
          <a:xfrm flipH="1" flipV="1">
            <a:off x="3132138" y="2781300"/>
            <a:ext cx="3527425" cy="2519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67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5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5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7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5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5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85" grpId="0" animBg="1"/>
      <p:bldP spid="175185" grpId="1" animBg="1"/>
      <p:bldP spid="175186" grpId="0" animBg="1"/>
      <p:bldP spid="175186" grpId="1" animBg="1"/>
      <p:bldP spid="175187" grpId="0" animBg="1"/>
      <p:bldP spid="17518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"/>
            <a:ext cx="5305425" cy="46767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6257" name="Group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231795"/>
              </p:ext>
            </p:extLst>
          </p:nvPr>
        </p:nvGraphicFramePr>
        <p:xfrm>
          <a:off x="539750" y="5300663"/>
          <a:ext cx="3889375" cy="808037"/>
        </p:xfrm>
        <a:graphic>
          <a:graphicData uri="http://schemas.openxmlformats.org/drawingml/2006/table">
            <a:tbl>
              <a:tblPr/>
              <a:tblGrid>
                <a:gridCol w="776288"/>
                <a:gridCol w="823912"/>
                <a:gridCol w="760413"/>
                <a:gridCol w="782637"/>
                <a:gridCol w="746125"/>
              </a:tblGrid>
              <a:tr h="808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Щ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6217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9149"/>
              </p:ext>
            </p:extLst>
          </p:nvPr>
        </p:nvGraphicFramePr>
        <p:xfrm>
          <a:off x="6300788" y="1125538"/>
          <a:ext cx="2519684" cy="792162"/>
        </p:xfrm>
        <a:graphic>
          <a:graphicData uri="http://schemas.openxmlformats.org/drawingml/2006/table">
            <a:tbl>
              <a:tblPr/>
              <a:tblGrid>
                <a:gridCol w="630237"/>
                <a:gridCol w="630238"/>
                <a:gridCol w="628650"/>
                <a:gridCol w="630559"/>
              </a:tblGrid>
              <a:tr h="792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6255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2501"/>
              </p:ext>
            </p:extLst>
          </p:nvPr>
        </p:nvGraphicFramePr>
        <p:xfrm>
          <a:off x="5219700" y="5229225"/>
          <a:ext cx="3529013" cy="735013"/>
        </p:xfrm>
        <a:graphic>
          <a:graphicData uri="http://schemas.openxmlformats.org/drawingml/2006/table">
            <a:tbl>
              <a:tblPr/>
              <a:tblGrid>
                <a:gridCol w="650875"/>
                <a:gridCol w="762000"/>
                <a:gridCol w="703263"/>
                <a:gridCol w="620538"/>
                <a:gridCol w="792337"/>
              </a:tblGrid>
              <a:tr h="735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31" name="Line 128"/>
          <p:cNvSpPr>
            <a:spLocks noChangeShapeType="1"/>
          </p:cNvSpPr>
          <p:nvPr/>
        </p:nvSpPr>
        <p:spPr bwMode="auto">
          <a:xfrm flipH="1">
            <a:off x="1763713" y="1341438"/>
            <a:ext cx="720725" cy="39592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6259" name="Line 131"/>
          <p:cNvSpPr>
            <a:spLocks noChangeShapeType="1"/>
          </p:cNvSpPr>
          <p:nvPr/>
        </p:nvSpPr>
        <p:spPr bwMode="auto">
          <a:xfrm flipV="1">
            <a:off x="1547813" y="1412875"/>
            <a:ext cx="1008062" cy="39608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6260" name="Line 132"/>
          <p:cNvSpPr>
            <a:spLocks noChangeShapeType="1"/>
          </p:cNvSpPr>
          <p:nvPr/>
        </p:nvSpPr>
        <p:spPr bwMode="auto">
          <a:xfrm flipH="1">
            <a:off x="5292725" y="1916113"/>
            <a:ext cx="2232025" cy="1441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6261" name="Line 133"/>
          <p:cNvSpPr>
            <a:spLocks noChangeShapeType="1"/>
          </p:cNvSpPr>
          <p:nvPr/>
        </p:nvSpPr>
        <p:spPr bwMode="auto">
          <a:xfrm flipH="1" flipV="1">
            <a:off x="3132138" y="4437063"/>
            <a:ext cx="3816350" cy="792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54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7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6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259" grpId="0" animBg="1"/>
      <p:bldP spid="176259" grpId="1" animBg="1"/>
      <p:bldP spid="176260" grpId="0" animBg="1"/>
      <p:bldP spid="176260" grpId="1" animBg="1"/>
      <p:bldP spid="176261" grpId="0" animBg="1"/>
      <p:bldP spid="17626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4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8280400" cy="5400675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Поставь правильную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</a:p>
          <a:p>
            <a:pPr algn="ctr"/>
            <a:endParaRPr lang="ru-RU" sz="3600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букву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«ч» </a:t>
            </a: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или 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«щ»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08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Rectangle 13"/>
          <p:cNvSpPr>
            <a:spLocks noGrp="1" noChangeArrowheads="1"/>
          </p:cNvSpPr>
          <p:nvPr>
            <p:ph type="title"/>
          </p:nvPr>
        </p:nvSpPr>
        <p:spPr>
          <a:xfrm>
            <a:off x="971550" y="2565400"/>
            <a:ext cx="1728788" cy="7921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sz="4400" b="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асы</a:t>
            </a:r>
          </a:p>
        </p:txBody>
      </p:sp>
      <p:pic>
        <p:nvPicPr>
          <p:cNvPr id="39938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0"/>
            <a:ext cx="2605087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187166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789363"/>
            <a:ext cx="2438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28735"/>
            <a:ext cx="23241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0" descr="Фотография (1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57563"/>
            <a:ext cx="23876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11" descr="Фотография (1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23034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1042988" y="2565400"/>
            <a:ext cx="936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i="0" dirty="0">
                <a:solidFill>
                  <a:srgbClr val="0000FF"/>
                </a:solidFill>
              </a:rPr>
              <a:t>ч</a:t>
            </a:r>
          </a:p>
        </p:txBody>
      </p:sp>
      <p:sp>
        <p:nvSpPr>
          <p:cNvPr id="39946" name="Text Box 15"/>
          <p:cNvSpPr txBox="1">
            <a:spLocks noChangeArrowheads="1"/>
          </p:cNvSpPr>
          <p:nvPr/>
        </p:nvSpPr>
        <p:spPr bwMode="auto">
          <a:xfrm>
            <a:off x="3851275" y="2708275"/>
            <a:ext cx="1800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i="0" dirty="0" err="1"/>
              <a:t>вра</a:t>
            </a:r>
            <a:endParaRPr lang="ru-RU" sz="4400" i="0" dirty="0"/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4787900" y="2708275"/>
            <a:ext cx="647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i="0" dirty="0">
                <a:solidFill>
                  <a:srgbClr val="0000FF"/>
                </a:solidFill>
              </a:rPr>
              <a:t>ч</a:t>
            </a:r>
          </a:p>
        </p:txBody>
      </p:sp>
      <p:sp>
        <p:nvSpPr>
          <p:cNvPr id="39948" name="Text Box 17"/>
          <p:cNvSpPr txBox="1">
            <a:spLocks noChangeArrowheads="1"/>
          </p:cNvSpPr>
          <p:nvPr/>
        </p:nvSpPr>
        <p:spPr bwMode="auto">
          <a:xfrm>
            <a:off x="6659563" y="2492375"/>
            <a:ext cx="18002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i="0"/>
              <a:t>   етка</a:t>
            </a:r>
          </a:p>
        </p:txBody>
      </p:sp>
      <p:sp>
        <p:nvSpPr>
          <p:cNvPr id="102418" name="Text Box 18"/>
          <p:cNvSpPr txBox="1">
            <a:spLocks noChangeArrowheads="1"/>
          </p:cNvSpPr>
          <p:nvPr/>
        </p:nvSpPr>
        <p:spPr bwMode="auto">
          <a:xfrm>
            <a:off x="6588125" y="2492375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i="0" dirty="0">
                <a:solidFill>
                  <a:srgbClr val="0000FF"/>
                </a:solidFill>
              </a:rPr>
              <a:t>щ</a:t>
            </a:r>
          </a:p>
        </p:txBody>
      </p:sp>
      <p:sp>
        <p:nvSpPr>
          <p:cNvPr id="39950" name="Text Box 19"/>
          <p:cNvSpPr txBox="1">
            <a:spLocks noChangeArrowheads="1"/>
          </p:cNvSpPr>
          <p:nvPr/>
        </p:nvSpPr>
        <p:spPr bwMode="auto">
          <a:xfrm>
            <a:off x="1187450" y="5876925"/>
            <a:ext cx="14398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i="0"/>
              <a:t>ту  а</a:t>
            </a:r>
          </a:p>
        </p:txBody>
      </p:sp>
      <p:sp>
        <p:nvSpPr>
          <p:cNvPr id="102420" name="Text Box 20"/>
          <p:cNvSpPr txBox="1">
            <a:spLocks noChangeArrowheads="1"/>
          </p:cNvSpPr>
          <p:nvPr/>
        </p:nvSpPr>
        <p:spPr bwMode="auto">
          <a:xfrm>
            <a:off x="1678606" y="5876925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i="0" dirty="0">
                <a:solidFill>
                  <a:srgbClr val="0000FF"/>
                </a:solidFill>
              </a:rPr>
              <a:t>ч</a:t>
            </a:r>
          </a:p>
        </p:txBody>
      </p:sp>
      <p:sp>
        <p:nvSpPr>
          <p:cNvPr id="39952" name="Text Box 21"/>
          <p:cNvSpPr txBox="1">
            <a:spLocks noChangeArrowheads="1"/>
          </p:cNvSpPr>
          <p:nvPr/>
        </p:nvSpPr>
        <p:spPr bwMode="auto">
          <a:xfrm>
            <a:off x="4284663" y="5805488"/>
            <a:ext cx="15128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i="0" dirty="0" err="1"/>
              <a:t>мя</a:t>
            </a:r>
            <a:endParaRPr lang="ru-RU" sz="4400" i="0" dirty="0"/>
          </a:p>
        </p:txBody>
      </p:sp>
      <p:sp>
        <p:nvSpPr>
          <p:cNvPr id="102422" name="Text Box 22"/>
          <p:cNvSpPr txBox="1">
            <a:spLocks noChangeArrowheads="1"/>
          </p:cNvSpPr>
          <p:nvPr/>
        </p:nvSpPr>
        <p:spPr bwMode="auto">
          <a:xfrm>
            <a:off x="5003800" y="5805488"/>
            <a:ext cx="647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i="0" dirty="0">
                <a:solidFill>
                  <a:srgbClr val="0000FF"/>
                </a:solidFill>
              </a:rPr>
              <a:t>ч</a:t>
            </a:r>
          </a:p>
        </p:txBody>
      </p:sp>
      <p:sp>
        <p:nvSpPr>
          <p:cNvPr id="39954" name="Text Box 23"/>
          <p:cNvSpPr txBox="1">
            <a:spLocks noChangeArrowheads="1"/>
          </p:cNvSpPr>
          <p:nvPr/>
        </p:nvSpPr>
        <p:spPr bwMode="auto">
          <a:xfrm>
            <a:off x="7164388" y="5876925"/>
            <a:ext cx="1584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i="0" dirty="0" err="1"/>
              <a:t>енок</a:t>
            </a:r>
            <a:endParaRPr lang="ru-RU" sz="4400" i="0" dirty="0"/>
          </a:p>
        </p:txBody>
      </p:sp>
      <p:sp>
        <p:nvSpPr>
          <p:cNvPr id="102424" name="Text Box 24"/>
          <p:cNvSpPr txBox="1">
            <a:spLocks noChangeArrowheads="1"/>
          </p:cNvSpPr>
          <p:nvPr/>
        </p:nvSpPr>
        <p:spPr bwMode="auto">
          <a:xfrm>
            <a:off x="6659563" y="5876925"/>
            <a:ext cx="7921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i="0" dirty="0">
                <a:solidFill>
                  <a:srgbClr val="0000FF"/>
                </a:solidFill>
              </a:rPr>
              <a:t>щ</a:t>
            </a:r>
          </a:p>
        </p:txBody>
      </p:sp>
    </p:spTree>
    <p:extLst>
      <p:ext uri="{BB962C8B-B14F-4D97-AF65-F5344CB8AC3E}">
        <p14:creationId xmlns:p14="http://schemas.microsoft.com/office/powerpoint/2010/main" val="74997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Фотография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2852738" cy="259238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8" descr="Фотография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0350"/>
            <a:ext cx="2663825" cy="27368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9" descr="Фотография (9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0350"/>
            <a:ext cx="2603500" cy="273843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250825" y="3141663"/>
            <a:ext cx="19446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i="0"/>
              <a:t>бо   ка</a:t>
            </a:r>
          </a:p>
        </p:txBody>
      </p:sp>
      <p:sp>
        <p:nvSpPr>
          <p:cNvPr id="107531" name="Text Box 11"/>
          <p:cNvSpPr txBox="1">
            <a:spLocks noChangeArrowheads="1"/>
          </p:cNvSpPr>
          <p:nvPr/>
        </p:nvSpPr>
        <p:spPr bwMode="auto">
          <a:xfrm>
            <a:off x="900113" y="3141663"/>
            <a:ext cx="8651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i="0" dirty="0">
                <a:solidFill>
                  <a:srgbClr val="0000FF"/>
                </a:solidFill>
              </a:rPr>
              <a:t>ч</a:t>
            </a:r>
          </a:p>
        </p:txBody>
      </p:sp>
      <p:sp>
        <p:nvSpPr>
          <p:cNvPr id="40967" name="Text Box 12"/>
          <p:cNvSpPr txBox="1">
            <a:spLocks noChangeArrowheads="1"/>
          </p:cNvSpPr>
          <p:nvPr/>
        </p:nvSpPr>
        <p:spPr bwMode="auto">
          <a:xfrm>
            <a:off x="3635375" y="3068638"/>
            <a:ext cx="2089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i="0"/>
              <a:t>о   ки</a:t>
            </a:r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3995738" y="3068638"/>
            <a:ext cx="647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i="0" dirty="0">
                <a:solidFill>
                  <a:srgbClr val="0000FF"/>
                </a:solidFill>
              </a:rPr>
              <a:t>ч</a:t>
            </a:r>
          </a:p>
        </p:txBody>
      </p:sp>
      <p:sp>
        <p:nvSpPr>
          <p:cNvPr id="40969" name="Text Box 14"/>
          <p:cNvSpPr txBox="1">
            <a:spLocks noChangeArrowheads="1"/>
          </p:cNvSpPr>
          <p:nvPr/>
        </p:nvSpPr>
        <p:spPr bwMode="auto">
          <a:xfrm>
            <a:off x="6516688" y="3141663"/>
            <a:ext cx="2232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i="0"/>
              <a:t>ово    и</a:t>
            </a:r>
          </a:p>
        </p:txBody>
      </p:sp>
      <p:sp>
        <p:nvSpPr>
          <p:cNvPr id="107535" name="Text Box 15"/>
          <p:cNvSpPr txBox="1">
            <a:spLocks noChangeArrowheads="1"/>
          </p:cNvSpPr>
          <p:nvPr/>
        </p:nvSpPr>
        <p:spPr bwMode="auto">
          <a:xfrm>
            <a:off x="7451725" y="3141663"/>
            <a:ext cx="7921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defRPr sz="3000" i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4400" i="0" dirty="0">
                <a:solidFill>
                  <a:srgbClr val="0000FF"/>
                </a:solidFill>
              </a:rPr>
              <a:t>щ</a:t>
            </a:r>
          </a:p>
        </p:txBody>
      </p:sp>
    </p:spTree>
    <p:extLst>
      <p:ext uri="{BB962C8B-B14F-4D97-AF65-F5344CB8AC3E}">
        <p14:creationId xmlns:p14="http://schemas.microsoft.com/office/powerpoint/2010/main" val="17289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7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7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7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407164" y="1484784"/>
            <a:ext cx="8197284" cy="3816423"/>
          </a:xfrm>
        </p:spPr>
        <p:txBody>
          <a:bodyPr/>
          <a:lstStyle/>
          <a:p>
            <a:pPr marL="0" indent="0" algn="l">
              <a:buNone/>
            </a:pPr>
            <a:r>
              <a:rPr lang="ru-RU" sz="1600" i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Барылкина</a:t>
            </a:r>
            <a:r>
              <a:rPr lang="ru-RU" sz="1600" i="1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Л.П. </a:t>
            </a:r>
            <a:r>
              <a:rPr lang="ru-RU" sz="1600" i="1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Матраева</a:t>
            </a:r>
            <a:r>
              <a:rPr lang="ru-RU" sz="1600" i="1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И.П. Обухова Л.П</a:t>
            </a:r>
            <a:r>
              <a:rPr lang="ru-RU" sz="160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Эти трудные согласные. – М.: ООО “5 издания” , 2005.</a:t>
            </a:r>
            <a:r>
              <a:rPr lang="ru-RU" sz="1600" i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i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i="1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Коноваленко В.В. Коноваленко С.В.</a:t>
            </a:r>
            <a:r>
              <a:rPr lang="ru-RU" sz="160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Артикуляционная и пальчиковая гимнастика. Комплекс упражнений. – М.: Гном – Пресс, 1998</a:t>
            </a:r>
            <a:r>
              <a:rPr lang="ru-RU" sz="16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16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i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Толоконников </a:t>
            </a:r>
            <a:r>
              <a:rPr lang="ru-RU" sz="1600" i="1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ru-RU" sz="160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Живой букварь. – М.: Самоцвет, 1994.</a:t>
            </a: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1400" dirty="0">
                <a:effectLst/>
              </a:rPr>
              <a:t/>
            </a:r>
            <a:br>
              <a:rPr lang="ru-RU" sz="1400" dirty="0">
                <a:effectLst/>
              </a:rPr>
            </a:br>
            <a:r>
              <a:rPr lang="ru-RU" sz="20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Использование </a:t>
            </a:r>
            <a:r>
              <a:rPr lang="ru-RU" sz="2000" dirty="0">
                <a:solidFill>
                  <a:srgbClr val="0000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цифровых образовательных ресурсов  </a:t>
            </a:r>
            <a:r>
              <a:rPr lang="ru-RU" sz="1400" dirty="0">
                <a:solidFill>
                  <a:srgbClr val="0000FF"/>
                </a:solidFill>
                <a:effectLst/>
              </a:rPr>
              <a:t/>
            </a:r>
            <a:br>
              <a:rPr lang="ru-RU" sz="1400" dirty="0">
                <a:solidFill>
                  <a:srgbClr val="0000FF"/>
                </a:solidFill>
                <a:effectLst/>
              </a:rPr>
            </a:br>
            <a:r>
              <a:rPr lang="ru-RU" sz="1400" dirty="0">
                <a:solidFill>
                  <a:srgbClr val="0000FF"/>
                </a:solidFill>
                <a:effectLst/>
              </a:rPr>
              <a:t>http://www.уаndex.image.ru – картинки, анимация.  </a:t>
            </a:r>
            <a:br>
              <a:rPr lang="ru-RU" sz="1400" dirty="0">
                <a:solidFill>
                  <a:srgbClr val="0000FF"/>
                </a:solidFill>
                <a:effectLst/>
              </a:rPr>
            </a:br>
            <a:r>
              <a:rPr lang="ru-RU" sz="1400" dirty="0">
                <a:solidFill>
                  <a:srgbClr val="0000FF"/>
                </a:solidFill>
                <a:effectLst/>
              </a:rPr>
              <a:t>Сайт «</a:t>
            </a:r>
            <a:r>
              <a:rPr lang="ru-RU" sz="1400" u="sng" dirty="0">
                <a:solidFill>
                  <a:srgbClr val="0000FF"/>
                </a:solidFill>
                <a:effectLst/>
                <a:hlinkClick r:id="rId2"/>
              </a:rPr>
              <a:t>Логопедия для </a:t>
            </a:r>
            <a:r>
              <a:rPr lang="ru-RU" sz="1400" u="sng" dirty="0" smtClean="0">
                <a:solidFill>
                  <a:srgbClr val="0000FF"/>
                </a:solidFill>
                <a:effectLst/>
                <a:hlinkClick r:id="rId2"/>
              </a:rPr>
              <a:t>всех</a:t>
            </a:r>
            <a:r>
              <a:rPr lang="ru-RU" sz="1400" dirty="0" smtClean="0">
                <a:solidFill>
                  <a:srgbClr val="0000FF"/>
                </a:solidFill>
                <a:effectLst/>
              </a:rPr>
              <a:t>»</a:t>
            </a:r>
            <a:r>
              <a:rPr lang="ru-RU" sz="1400" dirty="0">
                <a:solidFill>
                  <a:srgbClr val="0000FF"/>
                </a:solidFill>
                <a:effectLst/>
              </a:rPr>
              <a:t> </a:t>
            </a:r>
            <a:r>
              <a:rPr lang="ru-RU" sz="1400" dirty="0" smtClean="0">
                <a:solidFill>
                  <a:srgbClr val="0000FF"/>
                </a:solidFill>
                <a:effectLst/>
              </a:rPr>
              <a:t/>
            </a:r>
            <a:br>
              <a:rPr lang="ru-RU" sz="1400" dirty="0" smtClean="0">
                <a:solidFill>
                  <a:srgbClr val="0000FF"/>
                </a:solidFill>
                <a:effectLst/>
              </a:rPr>
            </a:br>
            <a:r>
              <a:rPr lang="ru-RU" sz="1400" dirty="0" smtClean="0">
                <a:solidFill>
                  <a:srgbClr val="0000FF"/>
                </a:solidFill>
                <a:effectLst/>
              </a:rPr>
              <a:t>www.logolife.ru</a:t>
            </a:r>
            <a:r>
              <a:rPr lang="ru-RU" sz="1400" dirty="0">
                <a:solidFill>
                  <a:srgbClr val="0000FF"/>
                </a:solidFill>
                <a:effectLst/>
              </a:rPr>
              <a:t/>
            </a:r>
            <a:br>
              <a:rPr lang="ru-RU" sz="1400" dirty="0">
                <a:solidFill>
                  <a:srgbClr val="0000FF"/>
                </a:solidFill>
                <a:effectLst/>
              </a:rPr>
            </a:br>
            <a:r>
              <a:rPr lang="ru-RU" sz="1400" dirty="0">
                <a:solidFill>
                  <a:srgbClr val="0000FF"/>
                </a:solidFill>
                <a:effectLst/>
              </a:rPr>
              <a:t>Логопедический сайт БОЛТУНИШКА:</a:t>
            </a:r>
            <a:r>
              <a:rPr lang="ru-RU" sz="1400" i="1" dirty="0">
                <a:solidFill>
                  <a:srgbClr val="0000FF"/>
                </a:solidFill>
                <a:effectLst/>
              </a:rPr>
              <a:t> </a:t>
            </a:r>
            <a:r>
              <a:rPr lang="ru-RU" sz="1400" u="sng" dirty="0">
                <a:solidFill>
                  <a:srgbClr val="0000FF"/>
                </a:solidFill>
                <a:effectLst/>
                <a:hlinkClick r:id="rId3"/>
              </a:rPr>
              <a:t>http://www.boltun-spb.ru</a:t>
            </a:r>
            <a:r>
              <a:rPr lang="ru-RU" sz="1400" dirty="0">
                <a:solidFill>
                  <a:srgbClr val="0000FF"/>
                </a:solidFill>
                <a:effectLst/>
              </a:rPr>
              <a:t/>
            </a:r>
            <a:br>
              <a:rPr lang="ru-RU" sz="1400" dirty="0">
                <a:solidFill>
                  <a:srgbClr val="0000FF"/>
                </a:solidFill>
                <a:effectLst/>
              </a:rPr>
            </a:br>
            <a:r>
              <a:rPr lang="ru-RU" sz="1400" u="sng" dirty="0">
                <a:solidFill>
                  <a:srgbClr val="0000FF"/>
                </a:solidFill>
                <a:effectLst/>
                <a:hlinkClick r:id="rId4"/>
              </a:rPr>
              <a:t>http://www.masurenkov.ru/pictures.php?cmd=rus/pictures/&amp;select=Artist=Рылов Аркадий Александрович</a:t>
            </a:r>
            <a:r>
              <a:rPr lang="ru-RU" sz="7200" dirty="0">
                <a:solidFill>
                  <a:srgbClr val="0000FF"/>
                </a:solidFill>
                <a:effectLst/>
              </a:rPr>
              <a:t/>
            </a:r>
            <a:br>
              <a:rPr lang="ru-RU" sz="7200" dirty="0">
                <a:solidFill>
                  <a:srgbClr val="0000FF"/>
                </a:solidFill>
                <a:effectLst/>
              </a:rPr>
            </a:br>
            <a:r>
              <a:rPr lang="ru-RU" sz="7200" dirty="0">
                <a:solidFill>
                  <a:srgbClr val="0000FF"/>
                </a:solidFill>
                <a:effectLst/>
              </a:rPr>
              <a:t> </a:t>
            </a:r>
            <a:br>
              <a:rPr lang="ru-RU" sz="7200" dirty="0">
                <a:solidFill>
                  <a:srgbClr val="0000FF"/>
                </a:solidFill>
                <a:effectLst/>
              </a:rPr>
            </a:br>
            <a:endParaRPr lang="ru-RU" sz="7200" b="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5656" y="620688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Литература</a:t>
            </a:r>
            <a:r>
              <a:rPr lang="ru-RU" b="1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05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0_a87_ff880244_X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WordArt 5" descr="Белый мрамор"/>
          <p:cNvSpPr>
            <a:spLocks noChangeArrowheads="1" noChangeShapeType="1" noTextEdit="1"/>
          </p:cNvSpPr>
          <p:nvPr/>
        </p:nvSpPr>
        <p:spPr bwMode="auto">
          <a:xfrm>
            <a:off x="1187450" y="1844675"/>
            <a:ext cx="6840538" cy="210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Молодцы</a:t>
            </a:r>
          </a:p>
        </p:txBody>
      </p:sp>
    </p:spTree>
    <p:extLst>
      <p:ext uri="{BB962C8B-B14F-4D97-AF65-F5344CB8AC3E}">
        <p14:creationId xmlns:p14="http://schemas.microsoft.com/office/powerpoint/2010/main" val="251642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109" y="188640"/>
            <a:ext cx="7793037" cy="9112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«Блинчик»</a:t>
            </a:r>
            <a:endParaRPr lang="ru-RU" dirty="0" smtClean="0"/>
          </a:p>
        </p:txBody>
      </p:sp>
      <p:pic>
        <p:nvPicPr>
          <p:cNvPr id="10243" name="Picture 3" descr="Блинчик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205038"/>
            <a:ext cx="4038600" cy="15144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4391384"/>
            <a:ext cx="8451850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zh-CN" sz="2400" b="1" i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Улыбнуться  приоткрыть рот</a:t>
            </a:r>
            <a:br>
              <a:rPr lang="ru-RU" altLang="zh-CN" sz="2400" b="1" i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</a:br>
            <a:r>
              <a:rPr lang="ru-RU" altLang="zh-CN" sz="2400" b="1" i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положить широкий язык на нижнюю губу </a:t>
            </a:r>
          </a:p>
        </p:txBody>
      </p:sp>
      <p:pic>
        <p:nvPicPr>
          <p:cNvPr id="10245" name="Picture 5" descr="11m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49500"/>
            <a:ext cx="16002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05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826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Парашютик</a:t>
            </a:r>
            <a:r>
              <a:rPr lang="ru-RU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»</a:t>
            </a:r>
            <a:endParaRPr lang="ru-RU" dirty="0" smtClean="0"/>
          </a:p>
        </p:txBody>
      </p:sp>
      <p:pic>
        <p:nvPicPr>
          <p:cNvPr id="11267" name="Picture 3" descr="artikulaciya2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133600"/>
            <a:ext cx="4681538" cy="16224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7200" y="4401743"/>
            <a:ext cx="82296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zh-CN" sz="2400" b="1" i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На кончик носа положить ватку  широким языком в форме "чашечки", прижатым к верхней губе, сдуть ватку с носа вверх </a:t>
            </a:r>
          </a:p>
        </p:txBody>
      </p:sp>
      <p:pic>
        <p:nvPicPr>
          <p:cNvPr id="11269" name="Picture 5" descr="File01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84313"/>
            <a:ext cx="285750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59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27125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«Часики»</a:t>
            </a:r>
            <a:r>
              <a:rPr lang="ru-RU" b="0" dirty="0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</p:txBody>
      </p:sp>
      <p:pic>
        <p:nvPicPr>
          <p:cNvPr id="12291" name="Picture 3" descr="Часик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2133600"/>
            <a:ext cx="4648200" cy="162718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1000" y="4774765"/>
            <a:ext cx="8382000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zh-CN" sz="2400" b="1" i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Улыбнуться, открыть рот  кончик языка (как часовую стрелку) переводить из одного уголка рта в другой </a:t>
            </a:r>
          </a:p>
        </p:txBody>
      </p:sp>
      <p:pic>
        <p:nvPicPr>
          <p:cNvPr id="12293" name="Picture 5" descr="animated_cartoon_0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628775"/>
            <a:ext cx="21590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3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7793037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b="0" dirty="0" smtClean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/>
          </a:p>
        </p:txBody>
      </p:sp>
      <p:pic>
        <p:nvPicPr>
          <p:cNvPr id="13315" name="Picture 3" descr="Чашечк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777231"/>
            <a:ext cx="4876800" cy="17303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57200" y="4278223"/>
            <a:ext cx="815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zh-CN" sz="2400" b="1" i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Улыбнуться  широко открыть рот</a:t>
            </a:r>
            <a:br>
              <a:rPr lang="ru-RU" altLang="zh-CN" sz="2400" b="1" i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</a:br>
            <a:r>
              <a:rPr lang="ru-RU" altLang="zh-CN" sz="2400" b="1" i="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высунуть широкий язык и придать ему форму "чашечки" (т.е. слегка приподнять кончик языка) </a:t>
            </a:r>
          </a:p>
        </p:txBody>
      </p:sp>
      <p:pic>
        <p:nvPicPr>
          <p:cNvPr id="13317" name="Picture 5" descr="best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28800"/>
            <a:ext cx="3048000" cy="2027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548680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«</a:t>
            </a:r>
            <a:r>
              <a:rPr lang="ru-RU" sz="4400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Чашечка»</a:t>
            </a:r>
            <a:r>
              <a:rPr lang="ru-RU" sz="4400" dirty="0" smtClean="0">
                <a:ln>
                  <a:solidFill>
                    <a:srgbClr val="0000FF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8043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8266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«Вкусное варенье»</a:t>
            </a:r>
            <a:endParaRPr lang="ru-RU" dirty="0" smtClean="0"/>
          </a:p>
        </p:txBody>
      </p:sp>
      <p:pic>
        <p:nvPicPr>
          <p:cNvPr id="14339" name="Picture 3" descr="Вкусное варенье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420938"/>
            <a:ext cx="3814762" cy="134143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4537434"/>
            <a:ext cx="8382000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zh-CN" sz="2400" b="1" i="0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Улыбнуться  открыть рот  широким языком в форме "чашечки" облизать верхнюю губу </a:t>
            </a:r>
          </a:p>
        </p:txBody>
      </p:sp>
      <p:pic>
        <p:nvPicPr>
          <p:cNvPr id="14341" name="Picture 28" descr="бегемот с ложкой, анимашка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89138"/>
            <a:ext cx="2286000" cy="2206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51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38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«Грибочек»</a:t>
            </a:r>
            <a:endParaRPr lang="ru-RU" dirty="0" smtClean="0"/>
          </a:p>
        </p:txBody>
      </p:sp>
      <p:pic>
        <p:nvPicPr>
          <p:cNvPr id="15363" name="Picture 3" descr="Грибочек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205038"/>
            <a:ext cx="5029200" cy="1835150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" y="4690695"/>
            <a:ext cx="815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zh-CN" sz="2400" b="1" i="0" dirty="0">
                <a:ln w="12700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Улыбнуться  поцокать языком, будто едешь на лошадке  присосать широкий язык к нёбу </a:t>
            </a:r>
          </a:p>
        </p:txBody>
      </p:sp>
      <p:pic>
        <p:nvPicPr>
          <p:cNvPr id="15365" name="Picture 76" descr="http://tritroichki.narod.ru/cute/cute1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16832"/>
            <a:ext cx="2519363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6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82</TotalTime>
  <Words>367</Words>
  <Application>Microsoft Office PowerPoint</Application>
  <PresentationFormat>Экран (4:3)</PresentationFormat>
  <Paragraphs>98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Calibri</vt:lpstr>
      <vt:lpstr>Cambria</vt:lpstr>
      <vt:lpstr>方正姚体</vt:lpstr>
      <vt:lpstr>Georgia</vt:lpstr>
      <vt:lpstr>Times New Roman</vt:lpstr>
      <vt:lpstr>Trebuchet MS</vt:lpstr>
      <vt:lpstr>Wingdings</vt:lpstr>
      <vt:lpstr>Воздушный поток</vt:lpstr>
      <vt:lpstr>    «Дифференциация звуков [Ч] – [Щ]»                                                                                                                                                 Балобина Виктория Леонидовна                             учитель-логопед                                                                      высшей  квалификационной категории </vt:lpstr>
      <vt:lpstr>Артикуляционная гимнастика</vt:lpstr>
      <vt:lpstr>«Заборчик» </vt:lpstr>
      <vt:lpstr>«Блинчик»</vt:lpstr>
      <vt:lpstr>«Парашютик»</vt:lpstr>
      <vt:lpstr>«Часики» </vt:lpstr>
      <vt:lpstr> </vt:lpstr>
      <vt:lpstr>«Вкусное варенье»</vt:lpstr>
      <vt:lpstr>«Грибочек»</vt:lpstr>
      <vt:lpstr>Презентация PowerPoint</vt:lpstr>
      <vt:lpstr>Презентация PowerPoint</vt:lpstr>
      <vt:lpstr> ХАРАКТЕРИСТИКА  ЗВУКА</vt:lpstr>
      <vt:lpstr>ХАРАКТЕРИСТИКА ЗВУКА</vt:lpstr>
      <vt:lpstr>Повтори за мной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«Бинокль»</vt:lpstr>
      <vt:lpstr>«Улитка» </vt:lpstr>
      <vt:lpstr>«Собачка лает» </vt:lpstr>
      <vt:lpstr>«Курочка»</vt:lpstr>
      <vt:lpstr>«Флажок» </vt:lpstr>
      <vt:lpstr>Презентация PowerPoint</vt:lpstr>
      <vt:lpstr>Презентация PowerPoint</vt:lpstr>
      <vt:lpstr>Презентация PowerPoint</vt:lpstr>
      <vt:lpstr>асы</vt:lpstr>
      <vt:lpstr>Презентация PowerPoint</vt:lpstr>
      <vt:lpstr>Барылкина Л.П. Матраева. И.П. Обухова Л.П. Эти трудные согласные. – М.: ООО “5 издания” , 2005. Коноваленко В.В. Коноваленко С.В. Артикуляционная и пальчиковая гимнастика. Комплекс упражнений. – М.: Гном – Пресс, 1998. Толоконников Н. Живой букварь. – М.: Самоцвет, 1994.  Использование цифровых образовательных ресурсов   http://www.уаndex.image.ru – картинки, анимация.   Сайт «Логопедия для всех»  www.logolife.ru Логопедический сайт БОЛТУНИШКА: http://www.boltun-spb.ru http://www.masurenkov.ru/pictures.php?cmd=rus/pictures/&amp;select=Artist=Рылов Аркадий Александрович  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учителей -  логопедов  Нижневартовского района  «Лучшая мультимедийная презентация»  по теме  «Дифференциация звуков [Ч] – [Щ]»</dc:title>
  <dc:creator>ASUS</dc:creator>
  <cp:lastModifiedBy>logo</cp:lastModifiedBy>
  <cp:revision>14</cp:revision>
  <dcterms:created xsi:type="dcterms:W3CDTF">2013-12-17T08:43:54Z</dcterms:created>
  <dcterms:modified xsi:type="dcterms:W3CDTF">2015-03-02T05:03:55Z</dcterms:modified>
</cp:coreProperties>
</file>